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9" r:id="rId2"/>
    <p:sldId id="256" r:id="rId3"/>
    <p:sldId id="257" r:id="rId4"/>
    <p:sldId id="258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3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99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2D1D-D2FA-460A-A5E9-A56A017F1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B5EAD-BDE3-4BC8-A274-EA668870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EF554-FCE1-4782-8FA1-7D2830E3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71AF-BACF-4040-B9E5-73FB1AF10D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CA36E-CC82-48B8-A3C9-2EB8BA02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2B3AB-138E-46D5-8D1D-E30DFC28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8526-F94D-4666-97B0-CD2F2A7F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78B0-D60F-4C29-BCBE-618223DB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7E7BB-8540-401F-A84E-928855295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55E63-E503-479F-9C34-35320952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71AF-BACF-4040-B9E5-73FB1AF10D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99443-BF5A-4290-8CCC-30A71504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7711C-2A2F-4420-AEB3-91CDA871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8526-F94D-4666-97B0-CD2F2A7F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5CCF7-7014-4265-9B6C-FE7C1C0D0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F8F12-7FAE-4C0A-9011-D894732F5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8358A-AD8D-4BF5-BDBC-D2B231B6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71AF-BACF-4040-B9E5-73FB1AF10D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16304-D1BE-4A16-9648-389BE728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BC73D-C657-47E2-9109-378FC16F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8526-F94D-4666-97B0-CD2F2A7F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42FC-7784-485E-9B69-795A6DA5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E9880-2FED-409E-B306-84163656E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BC81F-9050-4E60-8883-64C9142E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71AF-BACF-4040-B9E5-73FB1AF10D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4023F-ECC8-4B8B-8D2C-37C0B9F5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A7388-A34A-4221-B09F-2EF62A69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8526-F94D-4666-97B0-CD2F2A7F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1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104F-CF49-492F-B633-28F820C6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B178B-F73C-46B6-AB80-02187E742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35ED5-633C-474D-9318-A183EC13B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71AF-BACF-4040-B9E5-73FB1AF10D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611AE-5970-40E8-A088-43D26ED4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F1F18-5166-424C-80B4-34BB7676A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8526-F94D-4666-97B0-CD2F2A7F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ED06-830B-42B4-88AE-7E9CBA0B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B69C-DB8B-4BB5-92CB-A05035736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5C43B-3416-46DA-B1F5-D954AAD9F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291E5-FAFF-41A0-B94F-289600F6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71AF-BACF-4040-B9E5-73FB1AF10D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F1795-5B1B-45DC-BC9F-D9792D9C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5FA66-51D0-45E6-8EA0-90414771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8526-F94D-4666-97B0-CD2F2A7F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1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4D21-E706-42DD-A4C9-CCAC1EE3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476C0-1CAF-4258-9A23-1E1CD618F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1CC4E-637D-4318-91CB-7F0D951A5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21DA4-DB99-46C2-A096-73245FC4E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0C38E-984E-4E70-8824-D59D5FE3A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82694A-EBA0-447B-8F79-D3C2EB0B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71AF-BACF-4040-B9E5-73FB1AF10D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91EA2-2D87-4E65-8823-089B227B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644A0B-D777-440E-A4C7-45F52146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8526-F94D-4666-97B0-CD2F2A7F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7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192E-99D1-4FDD-ADAF-BEB5B722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2903-CE88-49E6-BA75-03DE5B2B3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71AF-BACF-4040-B9E5-73FB1AF10D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40035-315E-4608-BCC5-BAB7828C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21735-4D18-4519-9B0A-BAB5D3C2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8526-F94D-4666-97B0-CD2F2A7F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0DD40-3F8F-4CE9-B29C-85136865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71AF-BACF-4040-B9E5-73FB1AF10D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35B7A-9B99-47AC-9E37-7F8308D4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5A6C2-7915-46AE-A9DE-4C00B755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8526-F94D-4666-97B0-CD2F2A7F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C69B-14B9-46B1-9D8F-AF974AFC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17AEE-BFE1-48E5-99DB-450108CA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678DF-0A9A-4729-B79E-D5FD88518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A0DE0-83E5-4A9A-83C2-D2E70FD8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71AF-BACF-4040-B9E5-73FB1AF10D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C0A64-541E-491B-9007-CA905E6A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86E9E-04B0-4763-A95F-7C4B9080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8526-F94D-4666-97B0-CD2F2A7F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5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9F0D-53A8-482E-8F93-5DC59AB2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AFDAE-6BAB-45A2-8290-3CCA649BB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1D31B-5500-428B-91A2-57241053D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D59E-1DC1-4762-81E6-BFC06758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71AF-BACF-4040-B9E5-73FB1AF10D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C4CCB-9CF8-42CF-8851-1E3490B4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72CAB-DA93-4A2A-B70A-0DB6E5F4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8526-F94D-4666-97B0-CD2F2A7F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4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6E79A-9397-44E3-9EDD-7A83C2A3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EC368-FE8A-48E1-ABAE-A4E332E71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4E8C6-7E70-4086-8CD5-00FD50DC3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71AF-BACF-4040-B9E5-73FB1AF10D4F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565C4-EA66-4E2D-84E0-BAC149851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AC534-CBF9-4E86-85B6-57C022A5E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88526-F94D-4666-97B0-CD2F2A7FF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1484-6DAD-4000-B59A-79535223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466"/>
                </a:solidFill>
              </a:rPr>
              <a:t>Using the NOVEL Promotional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A7CD9-7D53-49BD-81E3-E1C5D4F4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473751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Include any or all slides in your presentations to help </a:t>
            </a:r>
            <a:br>
              <a:rPr lang="en-US" sz="2400" dirty="0"/>
            </a:br>
            <a:r>
              <a:rPr lang="en-US" sz="2400" dirty="0"/>
              <a:t>promote NOVEL, the NANOS IC and NANOS NOTE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Steps to copy slides into your slide deck</a:t>
            </a:r>
          </a:p>
          <a:p>
            <a:pPr marL="514350" indent="-514350">
              <a:buAutoNum type="arabicPeriod"/>
            </a:pPr>
            <a:r>
              <a:rPr lang="en-US" sz="2400" dirty="0"/>
              <a:t>Right-click the slide(s) in the left panel and click “Copy”</a:t>
            </a:r>
          </a:p>
          <a:p>
            <a:pPr marL="514350" indent="-514350">
              <a:buAutoNum type="arabicPeriod"/>
            </a:pPr>
            <a:r>
              <a:rPr lang="en-US" sz="2400" dirty="0"/>
              <a:t>Navigate to the presentation you want to include the</a:t>
            </a:r>
            <a:br>
              <a:rPr lang="en-US" sz="2400" dirty="0"/>
            </a:br>
            <a:r>
              <a:rPr lang="en-US" sz="2400" dirty="0"/>
              <a:t>slide(s) in and right-click and “Paste – Keep Source Formatting”</a:t>
            </a:r>
          </a:p>
          <a:p>
            <a:pPr marL="514350" indent="-514350">
              <a:buAutoNum type="arabicPeriod"/>
            </a:pPr>
            <a:r>
              <a:rPr lang="en-US" sz="2400" dirty="0"/>
              <a:t>Edit text if necessary for your audience but be sure to keep the contact information present!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Thank you for doing your part in promoting NOVEL!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F3492-F329-47AF-88A0-305B85B35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21" r="80638" b="30885"/>
          <a:stretch/>
        </p:blipFill>
        <p:spPr>
          <a:xfrm>
            <a:off x="9470571" y="690368"/>
            <a:ext cx="2360645" cy="2914327"/>
          </a:xfrm>
          <a:prstGeom prst="rect">
            <a:avLst/>
          </a:prstGeom>
          <a:ln w="63500">
            <a:solidFill>
              <a:srgbClr val="99CCF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55D89-BDB8-4B8D-90D5-60E3F661C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426" r="82551" b="13878"/>
          <a:stretch/>
        </p:blipFill>
        <p:spPr>
          <a:xfrm>
            <a:off x="9470571" y="3730301"/>
            <a:ext cx="2618015" cy="2843877"/>
          </a:xfrm>
          <a:prstGeom prst="rect">
            <a:avLst/>
          </a:prstGeom>
          <a:ln w="63500">
            <a:solidFill>
              <a:srgbClr val="99CCFF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AE5BF3-4EE4-4759-9B9F-13CC84A55EB1}"/>
              </a:ext>
            </a:extLst>
          </p:cNvPr>
          <p:cNvSpPr/>
          <p:nvPr/>
        </p:nvSpPr>
        <p:spPr>
          <a:xfrm>
            <a:off x="8966718" y="346051"/>
            <a:ext cx="849086" cy="849086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98DCA3-74C8-44BC-9557-76CC1DD6C76F}"/>
              </a:ext>
            </a:extLst>
          </p:cNvPr>
          <p:cNvSpPr/>
          <p:nvPr/>
        </p:nvSpPr>
        <p:spPr>
          <a:xfrm>
            <a:off x="8966718" y="3251160"/>
            <a:ext cx="849086" cy="849086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563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57B435-5842-4F32-B1AF-9236A7557965}"/>
              </a:ext>
            </a:extLst>
          </p:cNvPr>
          <p:cNvSpPr txBox="1"/>
          <p:nvPr/>
        </p:nvSpPr>
        <p:spPr>
          <a:xfrm>
            <a:off x="2537926" y="615821"/>
            <a:ext cx="861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Neuro-Ophthalmology Virtual Education Library (NOVEL)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6B256-F74E-4712-A17E-9F4F942F21AB}"/>
              </a:ext>
            </a:extLst>
          </p:cNvPr>
          <p:cNvSpPr txBox="1"/>
          <p:nvPr/>
        </p:nvSpPr>
        <p:spPr>
          <a:xfrm>
            <a:off x="3741576" y="1875453"/>
            <a:ext cx="78377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466"/>
                </a:solidFill>
              </a:rPr>
              <a:t>NANOS Illustrated Curriculum (IC)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Created by NANOS Curriculum and NOVEL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Includes Walsh &amp; Hoyt Textbook, 6</a:t>
            </a:r>
            <a:r>
              <a:rPr lang="en-US" sz="2200" baseline="30000" dirty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Edition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Includes NANOS Examination Techniques (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NExT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2,234 files of neuro-ophthalmology learning materials, organized by curriculum outline</a:t>
            </a: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EF474-0409-41C4-8596-1E1F94CE4D3F}"/>
              </a:ext>
            </a:extLst>
          </p:cNvPr>
          <p:cNvSpPr txBox="1"/>
          <p:nvPr/>
        </p:nvSpPr>
        <p:spPr>
          <a:xfrm>
            <a:off x="2537926" y="5533053"/>
            <a:ext cx="4401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Available on </a:t>
            </a:r>
            <a:r>
              <a:rPr lang="en-US" sz="2400" b="1" dirty="0" err="1">
                <a:solidFill>
                  <a:srgbClr val="FF0000"/>
                </a:solidFill>
              </a:rPr>
              <a:t>STAT!Ref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via license.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Ask your </a:t>
            </a:r>
            <a:r>
              <a:rPr lang="en-US" sz="2400" b="1" dirty="0">
                <a:solidFill>
                  <a:srgbClr val="99CCFF"/>
                </a:solidFill>
              </a:rPr>
              <a:t>library</a:t>
            </a:r>
            <a:r>
              <a:rPr lang="en-US" sz="2400" b="1" dirty="0">
                <a:solidFill>
                  <a:schemeClr val="bg1"/>
                </a:solidFill>
              </a:rPr>
              <a:t> to purchase.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AC5936-7232-4F1A-9E71-545BBB38B974}"/>
              </a:ext>
            </a:extLst>
          </p:cNvPr>
          <p:cNvSpPr/>
          <p:nvPr/>
        </p:nvSpPr>
        <p:spPr>
          <a:xfrm>
            <a:off x="7168289" y="5486886"/>
            <a:ext cx="2852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Contact Teton Data Systems</a:t>
            </a:r>
          </a:p>
          <a:p>
            <a:r>
              <a:rPr lang="en-US" sz="1400" dirty="0">
                <a:solidFill>
                  <a:schemeClr val="bg1"/>
                </a:solidFill>
              </a:rPr>
              <a:t>statref.com</a:t>
            </a:r>
          </a:p>
          <a:p>
            <a:r>
              <a:rPr lang="en-US" sz="1400" dirty="0">
                <a:solidFill>
                  <a:schemeClr val="bg1"/>
                </a:solidFill>
              </a:rPr>
              <a:t>800-901-5495</a:t>
            </a:r>
          </a:p>
          <a:p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theteam@tetondata.com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6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64E801-6024-45E9-870A-5946F2A32131}"/>
              </a:ext>
            </a:extLst>
          </p:cNvPr>
          <p:cNvSpPr txBox="1"/>
          <p:nvPr/>
        </p:nvSpPr>
        <p:spPr>
          <a:xfrm>
            <a:off x="2537926" y="615821"/>
            <a:ext cx="861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Neuro-Ophthalmology Virtual Education Library (NOVEL)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A8511D-7EF4-4870-99F8-58CDB47FDCA2}"/>
              </a:ext>
            </a:extLst>
          </p:cNvPr>
          <p:cNvSpPr txBox="1"/>
          <p:nvPr/>
        </p:nvSpPr>
        <p:spPr>
          <a:xfrm>
            <a:off x="2537926" y="5533053"/>
            <a:ext cx="4401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Available on </a:t>
            </a:r>
            <a:r>
              <a:rPr lang="en-US" sz="2400" b="1" dirty="0" err="1">
                <a:solidFill>
                  <a:srgbClr val="FF0000"/>
                </a:solidFill>
              </a:rPr>
              <a:t>STAT!Ref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via license.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Ask your </a:t>
            </a:r>
            <a:r>
              <a:rPr lang="en-US" sz="2400" b="1" dirty="0">
                <a:solidFill>
                  <a:srgbClr val="99CCFF"/>
                </a:solidFill>
              </a:rPr>
              <a:t>library</a:t>
            </a:r>
            <a:r>
              <a:rPr lang="en-US" sz="2400" b="1" dirty="0">
                <a:solidFill>
                  <a:schemeClr val="bg1"/>
                </a:solidFill>
              </a:rPr>
              <a:t> to purchase.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E4969-07B8-479E-82CA-50189079EDEE}"/>
              </a:ext>
            </a:extLst>
          </p:cNvPr>
          <p:cNvSpPr txBox="1"/>
          <p:nvPr/>
        </p:nvSpPr>
        <p:spPr>
          <a:xfrm>
            <a:off x="3741576" y="1875453"/>
            <a:ext cx="78377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466"/>
                </a:solidFill>
              </a:rPr>
              <a:t>Neuro-Ophthalmology Techniques of Examination</a:t>
            </a:r>
          </a:p>
          <a:p>
            <a:r>
              <a:rPr lang="en-US" sz="2400" b="1" dirty="0">
                <a:solidFill>
                  <a:srgbClr val="003466"/>
                </a:solidFill>
              </a:rPr>
              <a:t>For NON-Neuro-Ophthalmologists (NOTE)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Focus on examination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Specifically for NON-neuro-ophthalmologist health care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Unique learning product developed by surveying 247 non-neuro-ophthalmologist health care providers</a:t>
            </a:r>
            <a:endParaRPr lang="en-US" sz="2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B04777-C67C-B7EE-AEBE-C1326AB93BA5}"/>
              </a:ext>
            </a:extLst>
          </p:cNvPr>
          <p:cNvSpPr/>
          <p:nvPr/>
        </p:nvSpPr>
        <p:spPr>
          <a:xfrm>
            <a:off x="7168289" y="5486886"/>
            <a:ext cx="2852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Contact Teton Data Systems</a:t>
            </a:r>
          </a:p>
          <a:p>
            <a:r>
              <a:rPr lang="en-US" sz="1400" dirty="0">
                <a:solidFill>
                  <a:schemeClr val="bg1"/>
                </a:solidFill>
              </a:rPr>
              <a:t>statref.com</a:t>
            </a:r>
          </a:p>
          <a:p>
            <a:r>
              <a:rPr lang="en-US" sz="1400" dirty="0">
                <a:solidFill>
                  <a:schemeClr val="bg1"/>
                </a:solidFill>
              </a:rPr>
              <a:t>800-901-5495</a:t>
            </a:r>
          </a:p>
          <a:p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theteam@tetondata.com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1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C54811-57C2-4B5F-A6B2-C105F291859F}"/>
              </a:ext>
            </a:extLst>
          </p:cNvPr>
          <p:cNvSpPr txBox="1"/>
          <p:nvPr/>
        </p:nvSpPr>
        <p:spPr>
          <a:xfrm>
            <a:off x="2537926" y="615821"/>
            <a:ext cx="861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Neuro-Ophthalmology Virtual Education Library (NOVEL)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9165E-631F-4C14-9E6D-7D85FF0B6DB4}"/>
              </a:ext>
            </a:extLst>
          </p:cNvPr>
          <p:cNvSpPr txBox="1"/>
          <p:nvPr/>
        </p:nvSpPr>
        <p:spPr>
          <a:xfrm>
            <a:off x="5057191" y="1659285"/>
            <a:ext cx="65314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466"/>
                </a:solidFill>
              </a:rPr>
              <a:t>NOVEL.utah.edu</a:t>
            </a:r>
          </a:p>
          <a:p>
            <a:endParaRPr lang="en-US" sz="2400" b="1" dirty="0">
              <a:solidFill>
                <a:srgbClr val="0034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Collection of 20,000 neuro-ophthalmology learning materials peer-reviewed by NANOS NOVEL Editorial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Proceedings of the NANOS Annual Meeting &amp; JNO</a:t>
            </a:r>
            <a:br>
              <a:rPr lang="en-US" sz="22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Contributions from NANOS members encouraged!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Current Gaps: https://novel.utah.edu/submissions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FE576-537E-44CE-85B0-881E5C225102}"/>
              </a:ext>
            </a:extLst>
          </p:cNvPr>
          <p:cNvSpPr txBox="1"/>
          <p:nvPr/>
        </p:nvSpPr>
        <p:spPr>
          <a:xfrm>
            <a:off x="2095935" y="5537344"/>
            <a:ext cx="2302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NANOS Member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Opportunities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90217-9D53-42BB-B3E2-5636BC4A265C}"/>
              </a:ext>
            </a:extLst>
          </p:cNvPr>
          <p:cNvSpPr txBox="1"/>
          <p:nvPr/>
        </p:nvSpPr>
        <p:spPr>
          <a:xfrm>
            <a:off x="4851918" y="5491177"/>
            <a:ext cx="3060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Participate on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Publish learning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Contribute to NANOS’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3D5BF-6BD8-4ECF-B86B-A90F8C386839}"/>
              </a:ext>
            </a:extLst>
          </p:cNvPr>
          <p:cNvSpPr txBox="1"/>
          <p:nvPr/>
        </p:nvSpPr>
        <p:spPr>
          <a:xfrm>
            <a:off x="8365673" y="5601952"/>
            <a:ext cx="2541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Contact the NOVEL team</a:t>
            </a:r>
          </a:p>
          <a:p>
            <a:pPr algn="r"/>
            <a:r>
              <a:rPr lang="en-US" b="1" dirty="0">
                <a:solidFill>
                  <a:srgbClr val="99CCFF"/>
                </a:solidFill>
              </a:rPr>
              <a:t>novel@lists.utah.edu</a:t>
            </a:r>
          </a:p>
        </p:txBody>
      </p:sp>
    </p:spTree>
    <p:extLst>
      <p:ext uri="{BB962C8B-B14F-4D97-AF65-F5344CB8AC3E}">
        <p14:creationId xmlns:p14="http://schemas.microsoft.com/office/powerpoint/2010/main" val="420231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A79034-FE38-4CD6-AFBE-4AB592E7B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704" y="1661900"/>
            <a:ext cx="2177897" cy="1978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1E7423-471E-4B3A-9710-CF7111701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737" y="2328932"/>
            <a:ext cx="2171550" cy="1925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0CFB81-12E6-4C30-B03A-2BC71BE75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303" y="3113896"/>
            <a:ext cx="2177897" cy="20001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6ADA70-96BA-4F7D-A336-D5469F8E37C9}"/>
              </a:ext>
            </a:extLst>
          </p:cNvPr>
          <p:cNvSpPr/>
          <p:nvPr/>
        </p:nvSpPr>
        <p:spPr>
          <a:xfrm>
            <a:off x="1502150" y="2038120"/>
            <a:ext cx="46136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Follow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@NOVELNANOS</a:t>
            </a:r>
            <a:endParaRPr kumimoji="0" lang="en-US" sz="3600" b="0" i="0" u="none" strike="noStrike" kern="1200" cap="none" spc="30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8547AA-3873-43A5-9D4C-955C12010D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2150" y="3568488"/>
            <a:ext cx="1166715" cy="116671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3426202-BE6C-4773-95F5-F08FB86E668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0756" y="3421144"/>
            <a:ext cx="1149801" cy="131405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2C8154E-2CB2-4E0D-9754-B65679DD59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42448" y="3494815"/>
            <a:ext cx="1166715" cy="1166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ABF98C-08A3-4331-97E3-FA1376D94BA3}"/>
              </a:ext>
            </a:extLst>
          </p:cNvPr>
          <p:cNvSpPr txBox="1"/>
          <p:nvPr/>
        </p:nvSpPr>
        <p:spPr>
          <a:xfrm>
            <a:off x="2537926" y="615821"/>
            <a:ext cx="861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Neuro-Ophthalmology Virtual Education Library (NOVEL)</a:t>
            </a:r>
          </a:p>
        </p:txBody>
      </p:sp>
    </p:spTree>
    <p:extLst>
      <p:ext uri="{BB962C8B-B14F-4D97-AF65-F5344CB8AC3E}">
        <p14:creationId xmlns:p14="http://schemas.microsoft.com/office/powerpoint/2010/main" val="870221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326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Using the NOVEL Promotional Slides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Hull</dc:creator>
  <cp:lastModifiedBy>BRYAN ELIAS HULL</cp:lastModifiedBy>
  <cp:revision>14</cp:revision>
  <dcterms:created xsi:type="dcterms:W3CDTF">2023-03-02T17:37:35Z</dcterms:created>
  <dcterms:modified xsi:type="dcterms:W3CDTF">2024-01-09T19:47:22Z</dcterms:modified>
</cp:coreProperties>
</file>